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6" r:id="rId6"/>
    <p:sldId id="260" r:id="rId7"/>
    <p:sldId id="267" r:id="rId8"/>
    <p:sldId id="261" r:id="rId9"/>
    <p:sldId id="262" r:id="rId10"/>
    <p:sldId id="263" r:id="rId11"/>
    <p:sldId id="269" r:id="rId12"/>
    <p:sldId id="270" r:id="rId13"/>
    <p:sldId id="268" r:id="rId14"/>
    <p:sldId id="271" r:id="rId15"/>
    <p:sldId id="264" r:id="rId16"/>
    <p:sldId id="265" r:id="rId17"/>
  </p:sldIdLst>
  <p:sldSz cx="14630400" cy="8229600"/>
  <p:notesSz cx="8229600" cy="14630400"/>
  <p:embeddedFontLst>
    <p:embeddedFont>
      <p:font typeface="Quattrocento" panose="02020502030000000404" pitchFamily="18" charset="0"/>
      <p:regular r:id="rId19"/>
      <p:bold r:id="rId20"/>
    </p:embeddedFont>
    <p:embeddedFont>
      <p:font typeface="Quattrocento Bold" panose="02020802030000000404" charset="0"/>
      <p:bold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Roboto Slab" pitchFamily="2" charset="0"/>
      <p:regular r:id="rId26"/>
      <p:bold r:id="rId27"/>
    </p:embeddedFont>
    <p:embeddedFont>
      <p:font typeface="Sans Serif Collection" panose="020B0502040504020204" pitchFamily="3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3922" autoAdjust="0"/>
  </p:normalViewPr>
  <p:slideViewPr>
    <p:cSldViewPr snapToGrid="0" snapToObjects="1">
      <p:cViewPr varScale="1">
        <p:scale>
          <a:sx n="58" d="100"/>
          <a:sy n="58" d="100"/>
        </p:scale>
        <p:origin x="117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4457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morning, everyone. Today, I'm presenting a comprehensive analysis of our digital entertainment platform merger - a project born out of the </a:t>
            </a:r>
            <a:r>
              <a:rPr lang="en-US" dirty="0" err="1"/>
              <a:t>Codebasics</a:t>
            </a:r>
            <a:r>
              <a:rPr lang="en-US" dirty="0"/>
              <a:t> Resume Project Challenge 14. This isn't just a data exercise; it's a strategic deep dive into the transformative journey of </a:t>
            </a:r>
            <a:r>
              <a:rPr lang="en-US" dirty="0" err="1"/>
              <a:t>LioCinema</a:t>
            </a:r>
            <a:r>
              <a:rPr lang="en-US" dirty="0"/>
              <a:t> and </a:t>
            </a:r>
            <a:r>
              <a:rPr lang="en-US" dirty="0" err="1"/>
              <a:t>Jotstar</a:t>
            </a:r>
            <a:r>
              <a:rPr lang="en-US" dirty="0"/>
              <a:t>.</a:t>
            </a:r>
          </a:p>
          <a:p>
            <a:r>
              <a:rPr lang="en-US" dirty="0"/>
              <a:t>This challenge pushed me to go beyond surface-level analysis, transforming raw data into strategic insights that can drive our business forward. What you'll see today is a meticulous examination of our platform's performance from January to November 2024.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Our future is about strategic expansion: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Target Markets: Tier 2 and Tier 3 cities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Demographic Focus: 25-44 age group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Platform Improvement Priorities: User acquisition, content diversity, engagement metrics, and revenue per user</a:t>
            </a:r>
          </a:p>
          <a:p>
            <a:r>
              <a:rPr lang="en-US" dirty="0"/>
              <a:t>We're not just building a platform. We're creating a comprehensive digital entertainment ecosystem.</a:t>
            </a:r>
          </a:p>
          <a:p>
            <a:r>
              <a:rPr lang="en-US" b="1" dirty="0"/>
              <a:t>Closing Remarks:</a:t>
            </a:r>
            <a:r>
              <a:rPr lang="en-US" dirty="0"/>
              <a:t> This project, born from the </a:t>
            </a:r>
            <a:r>
              <a:rPr lang="en-US" dirty="0" err="1"/>
              <a:t>Codebasics</a:t>
            </a:r>
            <a:r>
              <a:rPr lang="en-US" dirty="0"/>
              <a:t> Resume Project Challenge 14, is more than an analysis. It's a blueprint for our digital future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290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cut to the chase - our numbers are compelling. We've achieved: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228,000 total users with an impressive 22.1% growth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139,000 actively engaged users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111,000 paid subscribers and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$12.58 Million in total revenue</a:t>
            </a:r>
          </a:p>
          <a:p>
            <a:r>
              <a:rPr lang="en-US" dirty="0"/>
              <a:t>These aren't just statistics.  The </a:t>
            </a:r>
            <a:r>
              <a:rPr lang="en-US" dirty="0" err="1"/>
              <a:t>Codebasics</a:t>
            </a:r>
            <a:r>
              <a:rPr lang="en-US" dirty="0"/>
              <a:t> challenge taught me to look beyond numbers and see the story they tell.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dive into our user growth trends, which tell a story of our platform's evolution.</a:t>
            </a:r>
          </a:p>
          <a:p>
            <a:r>
              <a:rPr lang="en-US" dirty="0" err="1"/>
              <a:t>Jotstar's</a:t>
            </a:r>
            <a:r>
              <a:rPr lang="en-US" dirty="0"/>
              <a:t> Journey: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Starts with a modest 3.00% growth in January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Experiences fluctuating growth rates throughout the year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Peaks at around 14% in some months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Maintains a generally positive growth trajectory</a:t>
            </a:r>
          </a:p>
          <a:p>
            <a:r>
              <a:rPr lang="en-US" dirty="0" err="1"/>
              <a:t>LioCinema's</a:t>
            </a:r>
            <a:r>
              <a:rPr lang="en-US" dirty="0"/>
              <a:t> Progression: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Begins with a 3.56% growth in January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Shows more consistent and steady growth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Reaches peak growth of around 21.62% in November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Demonstrates a more linear upward growth pattern</a:t>
            </a:r>
          </a:p>
          <a:p>
            <a:r>
              <a:rPr lang="en-US" dirty="0"/>
              <a:t>Key Insights: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Both platforms show resilient growth despite market challenges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LioCinema</a:t>
            </a:r>
            <a:r>
              <a:rPr lang="en-US" dirty="0"/>
              <a:t> displays more consistent month-over-month growth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Jotstar</a:t>
            </a:r>
            <a:r>
              <a:rPr lang="en-US" dirty="0"/>
              <a:t> shows more variability but maintains an upward trend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Content is our primary differentiator. We have 3,610 total content items, each strategically positioned: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Movies dominate: </a:t>
            </a:r>
            <a:r>
              <a:rPr lang="en-US" dirty="0" err="1"/>
              <a:t>Jotstar</a:t>
            </a:r>
            <a:r>
              <a:rPr lang="en-US" dirty="0"/>
              <a:t> at 43%, </a:t>
            </a:r>
            <a:r>
              <a:rPr lang="en-US" dirty="0" err="1"/>
              <a:t>LioCinema</a:t>
            </a:r>
            <a:r>
              <a:rPr lang="en-US" dirty="0"/>
              <a:t> at 34%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Sports is an interesting segment: </a:t>
            </a:r>
            <a:r>
              <a:rPr lang="en-US" dirty="0" err="1"/>
              <a:t>Jotstar</a:t>
            </a:r>
            <a:r>
              <a:rPr lang="en-US" dirty="0"/>
              <a:t> leads with 11%, </a:t>
            </a:r>
            <a:r>
              <a:rPr lang="en-US" dirty="0" err="1"/>
              <a:t>LioCinema</a:t>
            </a:r>
            <a:r>
              <a:rPr lang="en-US" dirty="0"/>
              <a:t> at 1.4%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Series represent our growth opportunity: </a:t>
            </a:r>
            <a:r>
              <a:rPr lang="en-US" dirty="0" err="1"/>
              <a:t>Jotstar</a:t>
            </a:r>
            <a:r>
              <a:rPr lang="en-US" dirty="0"/>
              <a:t> at 8%, </a:t>
            </a:r>
            <a:r>
              <a:rPr lang="en-US" dirty="0" err="1"/>
              <a:t>LioCinema</a:t>
            </a:r>
            <a:r>
              <a:rPr lang="en-US" dirty="0"/>
              <a:t> at 3%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geographical reach is our strength. Look at our city tier distribution: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Jotstar</a:t>
            </a:r>
            <a:r>
              <a:rPr lang="en-US" dirty="0"/>
              <a:t> is primarily urban, with 38% in Tier 1 cities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LioCinema</a:t>
            </a:r>
            <a:r>
              <a:rPr lang="en-US" dirty="0"/>
              <a:t> has a phenomenal reach: 61.71% in Tier 1, 82.63% in Tier 2, and an incredible 93.19% in Tier 3 cities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Engagement is the heartbeat of our platform. </a:t>
            </a:r>
            <a:r>
              <a:rPr lang="en-US" dirty="0" err="1"/>
              <a:t>Jotstar</a:t>
            </a:r>
            <a:r>
              <a:rPr lang="en-US" dirty="0"/>
              <a:t> boasts an 85.09% active user rate - a testament to its content and user experience. </a:t>
            </a:r>
            <a:r>
              <a:rPr lang="en-US" dirty="0" err="1"/>
              <a:t>LioCinema</a:t>
            </a:r>
            <a:r>
              <a:rPr lang="en-US" dirty="0"/>
              <a:t> sits at 55.13%, which I see not as a weakness, but as an enormous opportunity.</a:t>
            </a:r>
          </a:p>
          <a:p>
            <a:r>
              <a:rPr lang="en-US" dirty="0"/>
              <a:t>Our most significant challenge? Free plan users. 53.73% are currently inactive. But through the </a:t>
            </a:r>
            <a:r>
              <a:rPr lang="en-US" dirty="0" err="1"/>
              <a:t>Codebasics</a:t>
            </a:r>
            <a:r>
              <a:rPr lang="en-US" dirty="0"/>
              <a:t> challenge, I've learned to see this not as a problem, but as a massive conversion opportunity.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We've accumulated 26.73 Million watch hours - a number that speaks volumes: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Mobile dominates with 16.3 Million hours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TV contributes 5.8 Million hours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Laptops add 4.6 Million hours</a:t>
            </a:r>
          </a:p>
          <a:p>
            <a:r>
              <a:rPr lang="en-US" dirty="0"/>
              <a:t>This tells us our users want entertainment on their terms. Mobile isn't just a platform; it's our primary connection with our audience.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talk financials. Our subscription model reveals fascinating insights:</a:t>
            </a:r>
          </a:p>
          <a:p>
            <a:r>
              <a:rPr lang="en-US" dirty="0" err="1"/>
              <a:t>LioCinema's</a:t>
            </a:r>
            <a:r>
              <a:rPr lang="en-US" dirty="0"/>
              <a:t> breakdown: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Free: 105,000 users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Basic: 53,000 users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Premium: 25,000 users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VIP: 19,000 users</a:t>
            </a:r>
          </a:p>
          <a:p>
            <a:r>
              <a:rPr lang="en-US" dirty="0" err="1"/>
              <a:t>Jotstar's</a:t>
            </a:r>
            <a:r>
              <a:rPr lang="en-US" dirty="0"/>
              <a:t> model: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Free: 12,000 users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Premium: 13,000 users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VIP: 19,000 users</a:t>
            </a:r>
          </a:p>
          <a:p>
            <a:r>
              <a:rPr lang="en-US" dirty="0"/>
              <a:t>Total revenue: $12.58 Million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Jotstar</a:t>
            </a:r>
            <a:r>
              <a:rPr lang="en-US" dirty="0"/>
              <a:t> contribution: $8.71 Million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LioCinema</a:t>
            </a:r>
            <a:r>
              <a:rPr lang="en-US" dirty="0"/>
              <a:t> contribution: $7.05 Million</a:t>
            </a:r>
          </a:p>
          <a:p>
            <a:r>
              <a:rPr lang="en-US" dirty="0"/>
              <a:t>These aren't just numbers. They're a testament to our value proposition and user trust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2BE77D-18F9-FBE9-692D-3D03C52B2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B60F1C-3076-3A87-C3A8-EF86DC101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0DE76C-03CC-EB87-AB38-62DF7DD661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strategic roadmap focuses on three key areas:</a:t>
            </a:r>
          </a:p>
          <a:p>
            <a:pPr>
              <a:buFont typeface="+mj-lt"/>
              <a:buAutoNum type="arabicPeriod"/>
            </a:pPr>
            <a:r>
              <a:rPr lang="en-US" dirty="0"/>
              <a:t>User Engagement: Converting free and basic users through targeted retention programs.</a:t>
            </a:r>
          </a:p>
          <a:p>
            <a:pPr>
              <a:buFont typeface="+mj-lt"/>
              <a:buAutoNum type="arabicPeriod"/>
            </a:pPr>
            <a:r>
              <a:rPr lang="en-US" dirty="0"/>
              <a:t>Content Strategy: Expanding content diversity, particularly in sports and series.</a:t>
            </a:r>
          </a:p>
          <a:p>
            <a:pPr>
              <a:buFont typeface="+mj-lt"/>
              <a:buAutoNum type="arabicPeriod"/>
            </a:pPr>
            <a:r>
              <a:rPr lang="en-US" dirty="0"/>
              <a:t>Technological Innovation: Enhancing mobile and TV experiences with AI-driven recommendations.</a:t>
            </a:r>
          </a:p>
          <a:p>
            <a:r>
              <a:rPr lang="en-US" dirty="0"/>
              <a:t>The </a:t>
            </a:r>
            <a:r>
              <a:rPr lang="en-US" dirty="0" err="1"/>
              <a:t>Codebasics</a:t>
            </a:r>
            <a:r>
              <a:rPr lang="en-US" dirty="0"/>
              <a:t> challenge taught me that recommendations must be data-driven and forward-looking.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B48B4-A7B0-37EF-F859-C8A25DE1E3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992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4124" y="269569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LioCinema-Jotstar OTT Platform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46270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Comprehensive Market Insights (January-November 2024)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5132784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744" y="5140404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26687" y="5114925"/>
            <a:ext cx="2164794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F9EEE7"/>
                </a:solidFill>
                <a:latin typeface="Quattrocento Bold" pitchFamily="34" charset="0"/>
                <a:ea typeface="Quattrocento Bold" pitchFamily="34" charset="-122"/>
                <a:cs typeface="Quattrocento Bold" pitchFamily="34" charset="-120"/>
              </a:rPr>
              <a:t>by Sima Mishra</a:t>
            </a:r>
            <a:endParaRPr lang="en-US" sz="2350" dirty="0"/>
          </a:p>
        </p:txBody>
      </p: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FE82618E-44CB-7B3D-825E-3A9FA0D32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0104" y="781655"/>
            <a:ext cx="614755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Subscription &amp; Revenue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0104" y="20839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LioCinema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0104" y="267522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Free: 105K, Basic: 53K, Premium: 25K, VIP: 19K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07141" y="20839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Jotstar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07141" y="267522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Free: 12K, Premium: 13K, VIP: 19K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0104" y="354283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Total Revenue: $12.58M (Jotstar: $8.71M, LioCinema: $7.05M). Revenue is strong. Conversion needs work.</a:t>
            </a:r>
            <a:endParaRPr lang="en-US" sz="18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9A6AAC-F74B-53E9-3721-39013C001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42" y="4303744"/>
            <a:ext cx="5551866" cy="38315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F6B979-F8E7-6EE8-F2BE-AF6DFDCCD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7140" y="4303744"/>
            <a:ext cx="6437105" cy="379664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3E604-E56D-227D-CE35-957CC5E4A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0">
            <a:extLst>
              <a:ext uri="{FF2B5EF4-FFF2-40B4-BE49-F238E27FC236}">
                <a16:creationId xmlns:a16="http://schemas.microsoft.com/office/drawing/2014/main" id="{7712F6A2-4FEC-A6EA-E0D5-2CCFDCE9B36D}"/>
              </a:ext>
            </a:extLst>
          </p:cNvPr>
          <p:cNvSpPr/>
          <p:nvPr/>
        </p:nvSpPr>
        <p:spPr>
          <a:xfrm>
            <a:off x="793790" y="2539960"/>
            <a:ext cx="82281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chemeClr val="accent2">
                    <a:lumMod val="40000"/>
                    <a:lumOff val="60000"/>
                  </a:scheme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Inactivity Correlation Analysis</a:t>
            </a:r>
            <a:endParaRPr lang="en-US" sz="445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586DDEC2-87AA-8D2F-6F14-982350AB8104}"/>
              </a:ext>
            </a:extLst>
          </p:cNvPr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chemeClr val="accent2">
                    <a:lumMod val="40000"/>
                    <a:lumOff val="60000"/>
                  </a:scheme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Low Watch Time</a:t>
            </a:r>
            <a:endParaRPr lang="en-US" sz="22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1DA7D840-8F74-A6B8-3610-8FB846ACE91E}"/>
              </a:ext>
            </a:extLst>
          </p:cNvPr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2">
                    <a:lumMod val="40000"/>
                    <a:lumOff val="60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with less than 2 hours monthly watch time have a 61% higher chance of becoming inactive.</a:t>
            </a:r>
            <a:endParaRPr lang="en-US" sz="175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FAAE41D3-4DD5-AA91-6D0E-424A28DFE4EE}"/>
              </a:ext>
            </a:extLst>
          </p:cNvPr>
          <p:cNvSpPr/>
          <p:nvPr/>
        </p:nvSpPr>
        <p:spPr>
          <a:xfrm>
            <a:off x="5332928" y="3815715"/>
            <a:ext cx="29784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chemeClr val="accent2">
                    <a:lumMod val="40000"/>
                    <a:lumOff val="60000"/>
                  </a:scheme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Moderate Watch Time</a:t>
            </a:r>
            <a:endParaRPr lang="en-US" sz="22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2FB8DDC7-7D95-4794-CD06-D62E8BF3CC6F}"/>
              </a:ext>
            </a:extLst>
          </p:cNvPr>
          <p:cNvSpPr/>
          <p:nvPr/>
        </p:nvSpPr>
        <p:spPr>
          <a:xfrm>
            <a:off x="5332928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2">
                    <a:lumMod val="40000"/>
                    <a:lumOff val="60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watching 2-5 hours monthly show a 39% inactivity rate.</a:t>
            </a:r>
            <a:endParaRPr lang="en-US" sz="175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Text 5">
            <a:extLst>
              <a:ext uri="{FF2B5EF4-FFF2-40B4-BE49-F238E27FC236}">
                <a16:creationId xmlns:a16="http://schemas.microsoft.com/office/drawing/2014/main" id="{05A3F932-4728-22CF-0AA4-A8BC5731AB32}"/>
              </a:ext>
            </a:extLst>
          </p:cNvPr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chemeClr val="accent2">
                    <a:lumMod val="40000"/>
                    <a:lumOff val="60000"/>
                  </a:scheme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High Watch Time</a:t>
            </a:r>
            <a:endParaRPr lang="en-US" sz="22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Text 6">
            <a:extLst>
              <a:ext uri="{FF2B5EF4-FFF2-40B4-BE49-F238E27FC236}">
                <a16:creationId xmlns:a16="http://schemas.microsoft.com/office/drawing/2014/main" id="{02D386FF-8BA7-998D-6AE6-389982158072}"/>
              </a:ext>
            </a:extLst>
          </p:cNvPr>
          <p:cNvSpPr/>
          <p:nvPr/>
        </p:nvSpPr>
        <p:spPr>
          <a:xfrm>
            <a:off x="9872067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2">
                    <a:lumMod val="40000"/>
                    <a:lumOff val="60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Only 16% of users are inactive with over 5 hours of monthly watch time.</a:t>
            </a:r>
            <a:endParaRPr lang="en-US" sz="175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681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24B108B-F4C1-EB4A-65E6-33FC9039D248}"/>
              </a:ext>
            </a:extLst>
          </p:cNvPr>
          <p:cNvSpPr/>
          <p:nvPr/>
        </p:nvSpPr>
        <p:spPr>
          <a:xfrm>
            <a:off x="467013" y="864333"/>
            <a:ext cx="9165746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chemeClr val="accent2">
                    <a:lumMod val="40000"/>
                    <a:lumOff val="60000"/>
                  </a:scheme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Engagement by Subscription Plan</a:t>
            </a:r>
            <a:endParaRPr lang="en-US" sz="445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9184BCD3-5C23-1E3B-7DD9-74D765CE72D3}"/>
              </a:ext>
            </a:extLst>
          </p:cNvPr>
          <p:cNvSpPr/>
          <p:nvPr/>
        </p:nvSpPr>
        <p:spPr>
          <a:xfrm>
            <a:off x="467013" y="2096536"/>
            <a:ext cx="3664863" cy="1669852"/>
          </a:xfrm>
          <a:prstGeom prst="roundRect">
            <a:avLst>
              <a:gd name="adj" fmla="val 2038"/>
            </a:avLst>
          </a:prstGeom>
          <a:solidFill>
            <a:schemeClr val="accent3">
              <a:lumMod val="50000"/>
            </a:schemeClr>
          </a:solidFill>
          <a:ln/>
        </p:spPr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38334810-9DDE-24B5-2516-CC7446052B87}"/>
              </a:ext>
            </a:extLst>
          </p:cNvPr>
          <p:cNvSpPr/>
          <p:nvPr/>
        </p:nvSpPr>
        <p:spPr>
          <a:xfrm>
            <a:off x="693827" y="23233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Quattrocento" panose="02020502030000000404" pitchFamily="18" charset="0"/>
                <a:ea typeface="Roboto Slab" pitchFamily="34" charset="-122"/>
                <a:cs typeface="Roboto Slab" pitchFamily="34" charset="-120"/>
              </a:rPr>
              <a:t>Free Plan</a:t>
            </a:r>
            <a:endParaRPr lang="en-US" sz="2200" b="1" dirty="0">
              <a:solidFill>
                <a:schemeClr val="accent2">
                  <a:lumMod val="40000"/>
                  <a:lumOff val="60000"/>
                </a:schemeClr>
              </a:solidFill>
              <a:latin typeface="Quattrocento" panose="02020502030000000404" pitchFamily="18" charset="0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6C7B7CFE-FDFE-BF42-5700-7BE15C4E1E09}"/>
              </a:ext>
            </a:extLst>
          </p:cNvPr>
          <p:cNvSpPr/>
          <p:nvPr/>
        </p:nvSpPr>
        <p:spPr>
          <a:xfrm>
            <a:off x="693827" y="2813768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Quattrocento" panose="02020502030000000404" pitchFamily="18" charset="0"/>
                <a:ea typeface="Roboto" pitchFamily="34" charset="-122"/>
                <a:cs typeface="Roboto" pitchFamily="34" charset="-120"/>
              </a:rPr>
              <a:t>1.1 hours/month watch time. 52% inactivity.</a:t>
            </a:r>
            <a:endParaRPr lang="en-US" sz="1750" b="1" dirty="0">
              <a:solidFill>
                <a:schemeClr val="accent2">
                  <a:lumMod val="40000"/>
                  <a:lumOff val="60000"/>
                </a:schemeClr>
              </a:solidFill>
              <a:latin typeface="Quattrocento" panose="02020502030000000404" pitchFamily="18" charset="0"/>
            </a:endParaRPr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C894C9C6-EC8D-EB3F-F1E8-7AE4B29BE440}"/>
              </a:ext>
            </a:extLst>
          </p:cNvPr>
          <p:cNvSpPr/>
          <p:nvPr/>
        </p:nvSpPr>
        <p:spPr>
          <a:xfrm>
            <a:off x="4358690" y="2096536"/>
            <a:ext cx="3664863" cy="1669852"/>
          </a:xfrm>
          <a:prstGeom prst="roundRect">
            <a:avLst>
              <a:gd name="adj" fmla="val 2038"/>
            </a:avLst>
          </a:prstGeom>
          <a:solidFill>
            <a:schemeClr val="accent3">
              <a:lumMod val="50000"/>
            </a:schemeClr>
          </a:solidFill>
          <a:ln/>
        </p:spPr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B855C6AF-73E8-278E-1071-52B428373E6D}"/>
              </a:ext>
            </a:extLst>
          </p:cNvPr>
          <p:cNvSpPr/>
          <p:nvPr/>
        </p:nvSpPr>
        <p:spPr>
          <a:xfrm>
            <a:off x="4585504" y="23233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Quattrocento" panose="02020502030000000404" pitchFamily="18" charset="0"/>
                <a:ea typeface="Roboto Slab" pitchFamily="34" charset="-122"/>
                <a:cs typeface="Roboto Slab" pitchFamily="34" charset="-120"/>
              </a:rPr>
              <a:t>Basic Plan</a:t>
            </a:r>
            <a:endParaRPr lang="en-US" sz="2200" b="1" dirty="0">
              <a:solidFill>
                <a:schemeClr val="accent2">
                  <a:lumMod val="40000"/>
                  <a:lumOff val="60000"/>
                </a:schemeClr>
              </a:solidFill>
              <a:latin typeface="Quattrocento" panose="02020502030000000404" pitchFamily="18" charset="0"/>
            </a:endParaRPr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0C3D8436-F3FF-6105-82C4-EA968B44D1D7}"/>
              </a:ext>
            </a:extLst>
          </p:cNvPr>
          <p:cNvSpPr/>
          <p:nvPr/>
        </p:nvSpPr>
        <p:spPr>
          <a:xfrm>
            <a:off x="4585504" y="2813768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Quattrocento" panose="02020502030000000404" pitchFamily="18" charset="0"/>
                <a:ea typeface="Roboto" pitchFamily="34" charset="-122"/>
                <a:cs typeface="Roboto" pitchFamily="34" charset="-120"/>
              </a:rPr>
              <a:t>3.2 hours/month watch time. 32% inactivity.</a:t>
            </a:r>
            <a:endParaRPr lang="en-US" sz="1750" b="1" dirty="0">
              <a:solidFill>
                <a:schemeClr val="accent2">
                  <a:lumMod val="40000"/>
                  <a:lumOff val="60000"/>
                </a:schemeClr>
              </a:solidFill>
              <a:latin typeface="Quattrocento" panose="02020502030000000404" pitchFamily="18" charset="0"/>
            </a:endParaRPr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B4ED63E7-6256-6855-7E1D-45B13A93A9DC}"/>
              </a:ext>
            </a:extLst>
          </p:cNvPr>
          <p:cNvSpPr/>
          <p:nvPr/>
        </p:nvSpPr>
        <p:spPr>
          <a:xfrm>
            <a:off x="467013" y="3993201"/>
            <a:ext cx="7556421" cy="1306949"/>
          </a:xfrm>
          <a:prstGeom prst="roundRect">
            <a:avLst>
              <a:gd name="adj" fmla="val 2603"/>
            </a:avLst>
          </a:prstGeom>
          <a:solidFill>
            <a:schemeClr val="accent3">
              <a:lumMod val="50000"/>
            </a:schemeClr>
          </a:solidFill>
          <a:ln/>
        </p:spPr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EFF43E2C-4EB0-68CD-028F-87E38EC75691}"/>
              </a:ext>
            </a:extLst>
          </p:cNvPr>
          <p:cNvSpPr/>
          <p:nvPr/>
        </p:nvSpPr>
        <p:spPr>
          <a:xfrm>
            <a:off x="693827" y="42200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Quattrocento" panose="02020502030000000404" pitchFamily="18" charset="0"/>
                <a:ea typeface="Roboto Slab" pitchFamily="34" charset="-122"/>
                <a:cs typeface="Roboto Slab" pitchFamily="34" charset="-120"/>
              </a:rPr>
              <a:t>Premium</a:t>
            </a:r>
            <a:r>
              <a:rPr lang="en-US" sz="2200" dirty="0">
                <a:solidFill>
                  <a:schemeClr val="accent2">
                    <a:lumMod val="40000"/>
                    <a:lumOff val="60000"/>
                  </a:schemeClr>
                </a:solidFill>
                <a:latin typeface="Quattrocento" panose="02020502030000000404" pitchFamily="18" charset="0"/>
                <a:ea typeface="Roboto Slab" pitchFamily="34" charset="-122"/>
                <a:cs typeface="Roboto Slab" pitchFamily="34" charset="-120"/>
              </a:rPr>
              <a:t> Plan</a:t>
            </a:r>
            <a:endParaRPr lang="en-US" sz="2200" dirty="0">
              <a:solidFill>
                <a:schemeClr val="accent2">
                  <a:lumMod val="40000"/>
                  <a:lumOff val="60000"/>
                </a:schemeClr>
              </a:solidFill>
              <a:latin typeface="Quattrocento" panose="02020502030000000404" pitchFamily="18" charset="0"/>
            </a:endParaRPr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EBD0A7E3-7EEF-B43D-4BA4-51FF60AEB0C2}"/>
              </a:ext>
            </a:extLst>
          </p:cNvPr>
          <p:cNvSpPr/>
          <p:nvPr/>
        </p:nvSpPr>
        <p:spPr>
          <a:xfrm>
            <a:off x="693827" y="471043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2">
                    <a:lumMod val="40000"/>
                    <a:lumOff val="60000"/>
                  </a:schemeClr>
                </a:solidFill>
                <a:latin typeface="Quattrocento" panose="02020502030000000404" pitchFamily="18" charset="0"/>
                <a:ea typeface="Roboto" pitchFamily="34" charset="-122"/>
                <a:cs typeface="Roboto" pitchFamily="34" charset="-120"/>
              </a:rPr>
              <a:t>8.4 hours/month watch time. 12% inactivity.</a:t>
            </a:r>
            <a:endParaRPr lang="en-US" sz="1750" dirty="0">
              <a:solidFill>
                <a:schemeClr val="accent2">
                  <a:lumMod val="40000"/>
                  <a:lumOff val="60000"/>
                </a:schemeClr>
              </a:solidFill>
              <a:latin typeface="Quattrocento" panose="020205020300000004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9B200E4-E8DD-103B-0671-AF0FC1969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986" y="3340901"/>
            <a:ext cx="6395451" cy="346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54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823395-95BC-84CA-4636-945691162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7260" y="1871583"/>
            <a:ext cx="6593171" cy="44864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32A43E-2671-53B8-C0EA-D4C17541D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43" y="1859860"/>
            <a:ext cx="6593172" cy="456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50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2F2197C-5728-789A-B223-143152182945}"/>
              </a:ext>
            </a:extLst>
          </p:cNvPr>
          <p:cNvSpPr/>
          <p:nvPr/>
        </p:nvSpPr>
        <p:spPr>
          <a:xfrm>
            <a:off x="770344" y="495923"/>
            <a:ext cx="7556421" cy="9865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Quattrocento" panose="02020502030000000404" pitchFamily="18" charset="0"/>
                <a:ea typeface="Roboto Slab" pitchFamily="34" charset="-122"/>
                <a:cs typeface="Roboto Slab" pitchFamily="34" charset="-120"/>
              </a:rPr>
              <a:t>Subscription Transition Dynamics</a:t>
            </a:r>
            <a:endParaRPr lang="en-US" sz="3600" dirty="0">
              <a:solidFill>
                <a:schemeClr val="accent2">
                  <a:lumMod val="40000"/>
                  <a:lumOff val="60000"/>
                </a:schemeClr>
              </a:solidFill>
              <a:latin typeface="Quattrocento" panose="02020502030000000404" pitchFamily="18" charset="0"/>
            </a:endParaRPr>
          </a:p>
        </p:txBody>
      </p:sp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5DADBE53-53B7-73E3-CEFB-B86520AB4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60" y="1618564"/>
            <a:ext cx="1134070" cy="1360884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D7535F47-6309-AD6D-485F-7BDC2A614F3C}"/>
              </a:ext>
            </a:extLst>
          </p:cNvPr>
          <p:cNvSpPr/>
          <p:nvPr/>
        </p:nvSpPr>
        <p:spPr>
          <a:xfrm>
            <a:off x="2150792" y="18453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chemeClr val="accent2">
                    <a:lumMod val="40000"/>
                    <a:lumOff val="60000"/>
                  </a:schemeClr>
                </a:solidFill>
                <a:latin typeface="Quattrocento" panose="02020502030000000404" pitchFamily="18" charset="0"/>
                <a:ea typeface="Roboto Slab" pitchFamily="34" charset="-122"/>
                <a:cs typeface="Roboto Slab" pitchFamily="34" charset="-120"/>
              </a:rPr>
              <a:t>Downgrade Trends</a:t>
            </a:r>
            <a:endParaRPr lang="en-US" sz="2800" dirty="0">
              <a:solidFill>
                <a:schemeClr val="accent2">
                  <a:lumMod val="40000"/>
                  <a:lumOff val="60000"/>
                </a:schemeClr>
              </a:solidFill>
              <a:latin typeface="Quattrocento" panose="02020502030000000404" pitchFamily="18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39562CE6-19E6-3A45-6F5C-6531BFFE5536}"/>
              </a:ext>
            </a:extLst>
          </p:cNvPr>
          <p:cNvSpPr/>
          <p:nvPr/>
        </p:nvSpPr>
        <p:spPr>
          <a:xfrm>
            <a:off x="2150792" y="233579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chemeClr val="accent2">
                    <a:lumMod val="40000"/>
                    <a:lumOff val="60000"/>
                  </a:schemeClr>
                </a:solidFill>
                <a:latin typeface="Quattrocento" panose="02020502030000000404" pitchFamily="18" charset="0"/>
                <a:ea typeface="Roboto" pitchFamily="34" charset="-122"/>
                <a:cs typeface="Roboto" pitchFamily="34" charset="-120"/>
              </a:rPr>
              <a:t>Total downgrades: 17823 users.</a:t>
            </a:r>
            <a:endParaRPr lang="en-US" sz="2800" dirty="0">
              <a:solidFill>
                <a:schemeClr val="accent2">
                  <a:lumMod val="40000"/>
                  <a:lumOff val="60000"/>
                </a:schemeClr>
              </a:solidFill>
              <a:latin typeface="Quattrocento" panose="02020502030000000404" pitchFamily="18" charset="0"/>
            </a:endParaRPr>
          </a:p>
        </p:txBody>
      </p:sp>
      <p:pic>
        <p:nvPicPr>
          <p:cNvPr id="6" name="Image 2" descr="preencoded.png">
            <a:extLst>
              <a:ext uri="{FF2B5EF4-FFF2-40B4-BE49-F238E27FC236}">
                <a16:creationId xmlns:a16="http://schemas.microsoft.com/office/drawing/2014/main" id="{81D67872-0A1B-6D9B-2F26-2772D4C31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40" y="4519943"/>
            <a:ext cx="1134070" cy="1360884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4C9EED0A-A9FF-09A4-0B1C-D5A0AD6338D9}"/>
              </a:ext>
            </a:extLst>
          </p:cNvPr>
          <p:cNvSpPr/>
          <p:nvPr/>
        </p:nvSpPr>
        <p:spPr>
          <a:xfrm>
            <a:off x="2179072" y="47467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chemeClr val="accent2">
                    <a:lumMod val="40000"/>
                    <a:lumOff val="60000"/>
                  </a:schemeClr>
                </a:solidFill>
                <a:latin typeface="Quattrocento" panose="02020502030000000404" pitchFamily="18" charset="0"/>
                <a:ea typeface="Roboto Slab" pitchFamily="34" charset="-122"/>
                <a:cs typeface="Roboto Slab" pitchFamily="34" charset="-120"/>
              </a:rPr>
              <a:t>Upgrade Trends</a:t>
            </a:r>
            <a:endParaRPr lang="en-US" sz="2800" dirty="0">
              <a:solidFill>
                <a:schemeClr val="accent2">
                  <a:lumMod val="40000"/>
                  <a:lumOff val="60000"/>
                </a:schemeClr>
              </a:solidFill>
              <a:latin typeface="Quattrocento" panose="02020502030000000404" pitchFamily="18" charset="0"/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EFDEEDF2-D9DF-10A5-93EA-C88A44654226}"/>
              </a:ext>
            </a:extLst>
          </p:cNvPr>
          <p:cNvSpPr/>
          <p:nvPr/>
        </p:nvSpPr>
        <p:spPr>
          <a:xfrm>
            <a:off x="2179072" y="523717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chemeClr val="accent2">
                    <a:lumMod val="40000"/>
                    <a:lumOff val="60000"/>
                  </a:schemeClr>
                </a:solidFill>
                <a:latin typeface="Quattrocento" panose="02020502030000000404" pitchFamily="18" charset="0"/>
                <a:ea typeface="Roboto" pitchFamily="34" charset="-122"/>
                <a:cs typeface="Roboto" pitchFamily="34" charset="-120"/>
              </a:rPr>
              <a:t>Total upgrades: 14281 users.</a:t>
            </a:r>
            <a:endParaRPr lang="en-US" sz="2800" dirty="0">
              <a:solidFill>
                <a:schemeClr val="accent2">
                  <a:lumMod val="40000"/>
                  <a:lumOff val="60000"/>
                </a:schemeClr>
              </a:solidFill>
              <a:latin typeface="Quattrocento" panose="020205020300000004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63ECF5-05DC-319E-58D3-558994674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0560" y="1425872"/>
            <a:ext cx="6507101" cy="2824451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CD717A3A-30D1-5870-B808-CF99AF815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4335" y="2804571"/>
            <a:ext cx="537809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Quattrocento" panose="02020502030000000404" pitchFamily="18" charset="0"/>
              </a:rPr>
              <a:t>LioCinema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Quattrocento" panose="02020502030000000404" pitchFamily="18" charset="0"/>
              </a:rPr>
              <a:t> Downgrades: 12,628 users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Quattrocento" panose="02020502030000000404" pitchFamily="18" charset="0"/>
              </a:rPr>
              <a:t>Jotstar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Quattrocento" panose="02020502030000000404" pitchFamily="18" charset="0"/>
              </a:rPr>
              <a:t> Downgrades: 5,195 users 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2AB2D5A-68E6-20F3-8BF7-577BE5C0A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0791" y="5980371"/>
            <a:ext cx="608218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Quattrocento" panose="02020502030000000404" pitchFamily="18" charset="0"/>
              </a:rPr>
              <a:t>LioCinema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Quattrocento" panose="02020502030000000404" pitchFamily="18" charset="0"/>
              </a:rPr>
              <a:t> Upgrades: 12,386 users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Quattrocento" panose="02020502030000000404" pitchFamily="18" charset="0"/>
              </a:rPr>
              <a:t>Jotstar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Quattrocento" panose="02020502030000000404" pitchFamily="18" charset="0"/>
              </a:rPr>
              <a:t> Upgrades: 1,895 users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CE3E76-3C15-E15C-63A8-5BD0DF25633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8291" b="55569"/>
          <a:stretch/>
        </p:blipFill>
        <p:spPr>
          <a:xfrm>
            <a:off x="7919569" y="4519943"/>
            <a:ext cx="3393051" cy="17080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7C0EA2-56D4-2655-188C-F4AB7E288AE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8595" b="55162"/>
          <a:stretch/>
        </p:blipFill>
        <p:spPr>
          <a:xfrm>
            <a:off x="11394831" y="4519943"/>
            <a:ext cx="3096368" cy="170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276945"/>
            <a:ext cx="715398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Strategic Recommendations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2339935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25792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User Engagement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393513" y="3074789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Convert free/basic users. Develop retention programs.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3776186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3513" y="40155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Content Strategy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393513" y="4511040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Expand content diversity. Strengthen sports and series.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5212437"/>
            <a:ext cx="1196816" cy="174021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93513" y="5451753"/>
            <a:ext cx="321290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Technological Innovation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393513" y="5947291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Enhance mobile/TV experiences. AI recommendations.</a:t>
            </a:r>
            <a:endParaRPr lang="en-US" sz="18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9731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Future Outlook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460308"/>
            <a:ext cx="3614618" cy="1740218"/>
          </a:xfrm>
          <a:prstGeom prst="roundRect">
            <a:avLst>
              <a:gd name="adj" fmla="val 2063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6563439" y="26996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Target Markets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3439" y="3195161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Expand into Tier 2 &amp; Tier 3 cities.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460308"/>
            <a:ext cx="3614618" cy="1740218"/>
          </a:xfrm>
          <a:prstGeom prst="roundRect">
            <a:avLst>
              <a:gd name="adj" fmla="val 2063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10417373" y="26996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Demographic Focus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17373" y="3195161"/>
            <a:ext cx="31359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Engage 25-44 age group.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4439841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6563439" y="4679156"/>
            <a:ext cx="291655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Platform Improvement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63439" y="5174694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Boost mobile &amp; TV engagement.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6324124" y="6066234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Prioritize user acquisition rate, content diversity, engagement metrics, revenue per user. These are critical.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2880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Executive Summary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26099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6533555" y="2361248"/>
            <a:ext cx="11965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22609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Total Users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2756535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228,000 (+22.1% Growth) demonstrate platform appeal.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6324124" y="364807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9" name="Text 6"/>
          <p:cNvSpPr/>
          <p:nvPr/>
        </p:nvSpPr>
        <p:spPr>
          <a:xfrm>
            <a:off x="6502718" y="3748326"/>
            <a:ext cx="18121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101959" y="36480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Active Users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101959" y="4143613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139,000 (61%) signal robust engagement.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503515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3" name="Text 10"/>
          <p:cNvSpPr/>
          <p:nvPr/>
        </p:nvSpPr>
        <p:spPr>
          <a:xfrm>
            <a:off x="6501408" y="5135404"/>
            <a:ext cx="18383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50351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Paid Users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5530691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111,000 (+21.2% Growth) drive revenue growth.</a:t>
            </a:r>
            <a:endParaRPr lang="en-US" sz="1850" dirty="0"/>
          </a:p>
        </p:txBody>
      </p:sp>
      <p:sp>
        <p:nvSpPr>
          <p:cNvPr id="16" name="Shape 13"/>
          <p:cNvSpPr/>
          <p:nvPr/>
        </p:nvSpPr>
        <p:spPr>
          <a:xfrm>
            <a:off x="6324124" y="642223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7" name="Text 14"/>
          <p:cNvSpPr/>
          <p:nvPr/>
        </p:nvSpPr>
        <p:spPr>
          <a:xfrm>
            <a:off x="6507480" y="6522482"/>
            <a:ext cx="17168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101959" y="64222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Total Revenue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101959" y="6917769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$12.58 Million (+17.9% Growth) shows financial success.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7002" y="73692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User Growth Trends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637062" y="19500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Jotstar Peak Growth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637062" y="2541287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Quattrocento" panose="02020502030000000404" pitchFamily="18" charset="0"/>
              </a:rPr>
              <a:t>3.20% in January shows initial market positioning</a:t>
            </a:r>
          </a:p>
        </p:txBody>
      </p:sp>
      <p:sp>
        <p:nvSpPr>
          <p:cNvPr id="5" name="Text 3"/>
          <p:cNvSpPr/>
          <p:nvPr/>
        </p:nvSpPr>
        <p:spPr>
          <a:xfrm>
            <a:off x="5157151" y="1950023"/>
            <a:ext cx="305109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LioCinema Peak Growth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157151" y="2541287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000" dirty="0">
                <a:solidFill>
                  <a:schemeClr val="bg1"/>
                </a:solidFill>
                <a:latin typeface="Quattrocento" panose="02020502030000000404" pitchFamily="18" charset="0"/>
              </a:rPr>
              <a:t>21.62% in November highlights content strategy and scaling potential.</a:t>
            </a:r>
          </a:p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677239" y="19500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Growth Trajectory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77239" y="2541286"/>
            <a:ext cx="3928586" cy="1040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000" dirty="0">
                <a:solidFill>
                  <a:schemeClr val="bg1"/>
                </a:solidFill>
                <a:latin typeface="Quattrocento" panose="02020502030000000404" pitchFamily="18" charset="0"/>
              </a:rPr>
              <a:t>Consistent upward movement for Lio Cinema, steady performance for </a:t>
            </a:r>
            <a:r>
              <a:rPr lang="en-US" sz="2000" dirty="0" err="1">
                <a:solidFill>
                  <a:schemeClr val="bg1"/>
                </a:solidFill>
                <a:latin typeface="Quattrocento" panose="02020502030000000404" pitchFamily="18" charset="0"/>
              </a:rPr>
              <a:t>Jotstar</a:t>
            </a:r>
            <a:r>
              <a:rPr lang="en-US" sz="2000" dirty="0">
                <a:solidFill>
                  <a:schemeClr val="bg1"/>
                </a:solidFill>
                <a:latin typeface="Quattrocento" panose="02020502030000000404" pitchFamily="18" charset="0"/>
              </a:rPr>
              <a:t>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BA5E586-191B-6DC8-541A-42A7E3123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21" y="4114801"/>
            <a:ext cx="5990817" cy="33113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0FBC055-6356-3F70-175A-8614626E2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349" y="4114799"/>
            <a:ext cx="5823056" cy="331135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4248" y="513993"/>
            <a:ext cx="5449372" cy="549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Content Library Breakdown</a:t>
            </a:r>
            <a:endParaRPr lang="en-US" sz="3450" dirty="0"/>
          </a:p>
        </p:txBody>
      </p:sp>
      <p:sp>
        <p:nvSpPr>
          <p:cNvPr id="8" name="Text 5"/>
          <p:cNvSpPr/>
          <p:nvPr/>
        </p:nvSpPr>
        <p:spPr>
          <a:xfrm>
            <a:off x="654249" y="6818344"/>
            <a:ext cx="12336922" cy="756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0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Movies dominate content for both. Sports has higher preference for Jotstar. Series needs more expansion.</a:t>
            </a:r>
            <a:endParaRPr lang="en-US" sz="200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85867DBE-4C51-524C-6875-E4AF7FC796C8}"/>
              </a:ext>
            </a:extLst>
          </p:cNvPr>
          <p:cNvSpPr/>
          <p:nvPr/>
        </p:nvSpPr>
        <p:spPr>
          <a:xfrm>
            <a:off x="654248" y="122980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2">
                    <a:lumMod val="60000"/>
                    <a:lumOff val="4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Total Content Items: 3,610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C620AAD-7C17-01D7-2776-6B7BD1A67C0A}"/>
              </a:ext>
            </a:extLst>
          </p:cNvPr>
          <p:cNvCxnSpPr>
            <a:cxnSpLocks/>
          </p:cNvCxnSpPr>
          <p:nvPr/>
        </p:nvCxnSpPr>
        <p:spPr>
          <a:xfrm>
            <a:off x="3776602" y="1411256"/>
            <a:ext cx="2746861" cy="0"/>
          </a:xfrm>
          <a:prstGeom prst="straightConnector1">
            <a:avLst/>
          </a:prstGeom>
          <a:ln>
            <a:noFill/>
            <a:tailEnd type="triangle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7062B08-CEC3-A106-F096-5A5FA2B2481A}"/>
              </a:ext>
            </a:extLst>
          </p:cNvPr>
          <p:cNvCxnSpPr/>
          <p:nvPr/>
        </p:nvCxnSpPr>
        <p:spPr>
          <a:xfrm>
            <a:off x="3776602" y="1411256"/>
            <a:ext cx="25238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47BCEE30-F9F8-FF65-8E3C-07E193835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457" y="788850"/>
            <a:ext cx="5229723" cy="9384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916980B-1E66-5E4F-4F88-353730DE8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49" y="2075172"/>
            <a:ext cx="9326092" cy="4225268"/>
          </a:xfrm>
          <a:prstGeom prst="rect">
            <a:avLst/>
          </a:prstGeom>
        </p:spPr>
      </p:pic>
      <p:sp>
        <p:nvSpPr>
          <p:cNvPr id="22" name="Rectangle 3">
            <a:extLst>
              <a:ext uri="{FF2B5EF4-FFF2-40B4-BE49-F238E27FC236}">
                <a16:creationId xmlns:a16="http://schemas.microsoft.com/office/drawing/2014/main" id="{A8404C5F-00AC-FAA4-7D39-937D8446F91E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0114155" y="2915575"/>
            <a:ext cx="4477214" cy="2049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Movies: 43% 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Jotstar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) | 34% 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LioCinema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Sports: 11% 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Jotstar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) | 1.4% 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LioCinema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Series: 8% 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Jotstar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) | 3% 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LioCinema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)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creen Recording 2025-03-05 093609">
            <a:hlinkClick r:id="" action="ppaction://media"/>
            <a:extLst>
              <a:ext uri="{FF2B5EF4-FFF2-40B4-BE49-F238E27FC236}">
                <a16:creationId xmlns:a16="http://schemas.microsoft.com/office/drawing/2014/main" id="{8C7722CE-13D3-D201-F829-1C1EF1EFF4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9876" y="562708"/>
            <a:ext cx="11910648" cy="704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85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2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68711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User Demographics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750106"/>
            <a:ext cx="7468553" cy="2757011"/>
          </a:xfrm>
          <a:prstGeom prst="roundRect">
            <a:avLst>
              <a:gd name="adj" fmla="val 130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45344" y="2757726"/>
            <a:ext cx="7452479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85493" y="2908935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City Tier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3573185" y="2908935"/>
            <a:ext cx="19976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Jotstar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057067" y="2908935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LioCinema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845344" y="3443168"/>
            <a:ext cx="7452479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85493" y="3594378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Tier 1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3573185" y="3594378"/>
            <a:ext cx="19976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38.29%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057067" y="3594378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61.71%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845344" y="4128611"/>
            <a:ext cx="7452479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85493" y="4279821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Tier 2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3573185" y="4279821"/>
            <a:ext cx="19976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17.37%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6057067" y="4279821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82.63%</a:t>
            </a:r>
            <a:endParaRPr lang="en-US" sz="1850" dirty="0"/>
          </a:p>
        </p:txBody>
      </p:sp>
      <p:sp>
        <p:nvSpPr>
          <p:cNvPr id="17" name="Shape 14"/>
          <p:cNvSpPr/>
          <p:nvPr/>
        </p:nvSpPr>
        <p:spPr>
          <a:xfrm>
            <a:off x="845344" y="4814054"/>
            <a:ext cx="7452479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85493" y="4965263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Tier 3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3573185" y="4965263"/>
            <a:ext cx="19976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6.81%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6057067" y="4965263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93.19%</a:t>
            </a:r>
            <a:endParaRPr lang="en-US" sz="1850" dirty="0"/>
          </a:p>
        </p:txBody>
      </p:sp>
      <p:sp>
        <p:nvSpPr>
          <p:cNvPr id="21" name="Text 18"/>
          <p:cNvSpPr/>
          <p:nvPr/>
        </p:nvSpPr>
        <p:spPr>
          <a:xfrm>
            <a:off x="837724" y="5776317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Jotstar's audience is concentrated in Tier 1 cities. LioCinema has a broader reach across tiers.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AC3725-1C53-3EEE-9DC9-3DA2A5012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275" y="1735066"/>
            <a:ext cx="6592220" cy="45250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33B234-BF12-DC86-EE33-5DD3DB803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1634" y="1735066"/>
            <a:ext cx="5029902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22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16848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User Engagement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3231475"/>
            <a:ext cx="562451" cy="562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4033242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Jotstar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324124" y="4528780"/>
            <a:ext cx="22501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85.09% Active Users signifies high loyalty.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3259" y="3231475"/>
            <a:ext cx="562451" cy="5624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33259" y="4033242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LioCinema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33259" y="4528780"/>
            <a:ext cx="22501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55.13% Active Users shows engagement opportunity.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2395" y="3231475"/>
            <a:ext cx="562570" cy="5625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2395" y="4033361"/>
            <a:ext cx="22502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Free Plan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2395" y="4528899"/>
            <a:ext cx="2250281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53.73% Inactive users pose conversion challenge.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4248" y="513993"/>
            <a:ext cx="4398288" cy="549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Watch Time Analysis</a:t>
            </a:r>
            <a:endParaRPr lang="en-US" sz="3450" dirty="0"/>
          </a:p>
        </p:txBody>
      </p:sp>
      <p:sp>
        <p:nvSpPr>
          <p:cNvPr id="10" name="Text 7"/>
          <p:cNvSpPr/>
          <p:nvPr/>
        </p:nvSpPr>
        <p:spPr>
          <a:xfrm>
            <a:off x="525294" y="6598429"/>
            <a:ext cx="1332190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0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Total watch time reached 26.73 Million Hours. Mobile devices are the primary viewing platform.</a:t>
            </a:r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083F753-C97D-38C1-F4A9-3B34F2324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48" y="1812319"/>
            <a:ext cx="7484602" cy="40374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58C5F0-9F18-522C-4355-4D20DFAFA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4773" y="1812319"/>
            <a:ext cx="5553565" cy="403749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1282</Words>
  <Application>Microsoft Office PowerPoint</Application>
  <PresentationFormat>Custom</PresentationFormat>
  <Paragraphs>169</Paragraphs>
  <Slides>16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Quattrocento</vt:lpstr>
      <vt:lpstr>Arial</vt:lpstr>
      <vt:lpstr>Sans Serif Collection</vt:lpstr>
      <vt:lpstr>Roboto Slab</vt:lpstr>
      <vt:lpstr>Roboto</vt:lpstr>
      <vt:lpstr>Quattrocento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Sima Mishra</cp:lastModifiedBy>
  <cp:revision>4</cp:revision>
  <dcterms:created xsi:type="dcterms:W3CDTF">2025-03-04T15:16:39Z</dcterms:created>
  <dcterms:modified xsi:type="dcterms:W3CDTF">2025-03-05T09:22:18Z</dcterms:modified>
</cp:coreProperties>
</file>